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6" r:id="rId1"/>
    <p:sldMasterId id="2147483698" r:id="rId2"/>
  </p:sldMasterIdLst>
  <p:notesMasterIdLst>
    <p:notesMasterId r:id="rId10"/>
  </p:notesMasterIdLst>
  <p:handoutMasterIdLst>
    <p:handoutMasterId r:id="rId11"/>
  </p:handoutMasterIdLst>
  <p:sldIdLst>
    <p:sldId id="757" r:id="rId3"/>
    <p:sldId id="461" r:id="rId4"/>
    <p:sldId id="752" r:id="rId5"/>
    <p:sldId id="756" r:id="rId6"/>
    <p:sldId id="753" r:id="rId7"/>
    <p:sldId id="683" r:id="rId8"/>
    <p:sldId id="671" r:id="rId9"/>
  </p:sldIdLst>
  <p:sldSz cx="12196763" cy="6858000"/>
  <p:notesSz cx="9926638" cy="6797675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42">
          <p15:clr>
            <a:srgbClr val="A4A3A4"/>
          </p15:clr>
        </p15:guide>
        <p15:guide id="2" pos="3841">
          <p15:clr>
            <a:srgbClr val="A4A3A4"/>
          </p15:clr>
        </p15:guide>
        <p15:guide id="3" pos="384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D1F"/>
    <a:srgbClr val="9A168A"/>
    <a:srgbClr val="FA8174"/>
    <a:srgbClr val="C46216"/>
    <a:srgbClr val="EA8B00"/>
    <a:srgbClr val="FF9933"/>
    <a:srgbClr val="F8F8F8"/>
    <a:srgbClr val="FF954E"/>
    <a:srgbClr val="5152FF"/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9138" autoAdjust="0"/>
    <p:restoredTop sz="97944" autoAdjust="0"/>
  </p:normalViewPr>
  <p:slideViewPr>
    <p:cSldViewPr snapToObjects="1">
      <p:cViewPr>
        <p:scale>
          <a:sx n="117" d="100"/>
          <a:sy n="117" d="100"/>
        </p:scale>
        <p:origin x="-1212" y="-72"/>
      </p:cViewPr>
      <p:guideLst>
        <p:guide orient="horz" pos="2142"/>
        <p:guide pos="3841"/>
        <p:guide pos="38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776"/>
    </p:cViewPr>
  </p:sorterViewPr>
  <p:notesViewPr>
    <p:cSldViewPr snapToObjects="1">
      <p:cViewPr varScale="1">
        <p:scale>
          <a:sx n="81" d="100"/>
          <a:sy n="81" d="100"/>
        </p:scale>
        <p:origin x="-2088" y="-102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36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A66804-583B-42BE-962B-441699487C40}" type="datetimeFigureOut">
              <a:rPr lang="zh-CN" altLang="en-US" smtClean="0"/>
              <a:pPr/>
              <a:t>2020/6/9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0FDFD-A5D4-42F3-BCC8-12887DAA73C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6821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zh-CN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798" y="0"/>
            <a:ext cx="4301543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9EEDA17-7CE7-49CA-897E-A1888A19DA62}" type="datetimeFigureOut">
              <a:rPr lang="zh-CN" altLang="en-US"/>
              <a:pPr/>
              <a:t>2020/6/9</a:t>
            </a:fld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2695575" y="509588"/>
            <a:ext cx="4535488" cy="254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612"/>
            <a:ext cx="4301543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798" y="6456612"/>
            <a:ext cx="4301543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CE1689F0-D8FB-450F-A36F-553F26501FEE}" type="slidenum">
              <a:rPr lang="zh-CN" alt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1610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695575" y="509588"/>
            <a:ext cx="4535488" cy="2549525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89F0-D8FB-450F-A36F-553F26501FEE}" type="slidenum">
              <a:rPr lang="zh-CN" alt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86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695575" y="509588"/>
            <a:ext cx="4535488" cy="2549525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89F0-D8FB-450F-A36F-553F26501FEE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6730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695575" y="509588"/>
            <a:ext cx="4535488" cy="2549525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89F0-D8FB-450F-A36F-553F26501FEE}" type="slidenum">
              <a:rPr lang="zh-CN" alt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9486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695575" y="509588"/>
            <a:ext cx="4535488" cy="2549525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89F0-D8FB-450F-A36F-553F26501FEE}" type="slidenum">
              <a:rPr lang="zh-CN" alt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2605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695575" y="509588"/>
            <a:ext cx="4535488" cy="2549525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89F0-D8FB-450F-A36F-553F26501FEE}" type="slidenum">
              <a:rPr lang="zh-CN" alt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3243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695575" y="509588"/>
            <a:ext cx="4535488" cy="2549525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89F0-D8FB-450F-A36F-553F26501FEE}" type="slidenum">
              <a:rPr lang="zh-CN" alt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053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1668085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0651" y="4800600"/>
            <a:ext cx="731805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90651" y="612775"/>
            <a:ext cx="731805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90651" y="5367338"/>
            <a:ext cx="731805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D5CD-DFFF-4228-A6F1-CA80F50E7108}" type="datetimeFigureOut">
              <a:rPr lang="zh-CN" altLang="en-US" smtClean="0"/>
              <a:pPr/>
              <a:t>2020/6/9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86460-792C-4481-AC63-8134EAEA15B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D5CD-DFFF-4228-A6F1-CA80F50E7108}" type="datetimeFigureOut">
              <a:rPr lang="zh-CN" altLang="en-US" smtClean="0"/>
              <a:pPr/>
              <a:t>2020/6/9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86460-792C-4481-AC63-8134EAEA15B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1796557" y="274641"/>
            <a:ext cx="3659029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13118" y="274641"/>
            <a:ext cx="1078016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D5CD-DFFF-4228-A6F1-CA80F50E7108}" type="datetimeFigureOut">
              <a:rPr lang="zh-CN" altLang="en-US" smtClean="0"/>
              <a:pPr/>
              <a:t>2020/6/9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86460-792C-4481-AC63-8134EAEA15B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1" y="908050"/>
            <a:ext cx="8081963" cy="521811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560765909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ECLOGO-eff-0-1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46915" y="2886611"/>
            <a:ext cx="1060349" cy="798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PPECLOGO-eff-0-2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30462" y="2758267"/>
            <a:ext cx="1096814" cy="838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PPECLOGO-eff-0-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0451" y="1447781"/>
            <a:ext cx="3013732" cy="2376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PPECLOGO-eff-0-1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67437" y="3771071"/>
            <a:ext cx="524127" cy="39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PPECLOGO-eff-0-1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76341" y="2904248"/>
            <a:ext cx="401158" cy="302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PPECLOGO-eff-0-2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77818" y="2574151"/>
            <a:ext cx="981731" cy="750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PPECLOGO-eff-5-4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1942" y="3206628"/>
            <a:ext cx="1477636" cy="1123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PPECLOGO-eff-5-2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52404" y="3446016"/>
            <a:ext cx="1834444" cy="143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PPECLOGO-eff-5-4"/>
          <p:cNvPicPr>
            <a:picLocks noChangeAspect="1" noChangeArrowheads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86102" y="2725340"/>
            <a:ext cx="1116793" cy="851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 descr="PPECLOGO-eff-0-1"/>
          <p:cNvPicPr>
            <a:picLocks noChangeAspect="1" noChangeArrowheads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42801" y="3624921"/>
            <a:ext cx="522112" cy="393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 descr="PPECLOGO-eff-0-1"/>
          <p:cNvPicPr>
            <a:picLocks noChangeAspect="1" noChangeArrowheads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54879" y="2365002"/>
            <a:ext cx="522111" cy="393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PPECLOGO-eff2-1-2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54437" y="2795896"/>
            <a:ext cx="1697366" cy="1428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 descr="PPECLOGO-eff2-1-3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83627" y="2785815"/>
            <a:ext cx="437445" cy="36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PPECLOGO-eff2-1-4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19341" y="3325063"/>
            <a:ext cx="703540" cy="58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 descr="PPECLOGO-eff2-1-3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39009" y="2909287"/>
            <a:ext cx="360841" cy="302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 descr="PPECLOGO-eff2-1-3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44990" y="3446015"/>
            <a:ext cx="282222" cy="236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88604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rAng="0" ptsTypes="">
                                      <p:cBhvr>
                                        <p:cTn id="39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33333E-6 L -0.31632 3.33333E-6 " pathEditMode="relative" rAng="0" ptsTypes="AA">
                                      <p:cBhvr>
                                        <p:cTn id="4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16" y="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4 -1.85185E-6 L -0.46684 -1.85185E-6 " pathEditMode="relative" rAng="0" ptsTypes="AA">
                                      <p:cBhvr>
                                        <p:cTn id="43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594" y="0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11111E-6 L -0.19531 1.11111E-6 " pathEditMode="relative" rAng="0" ptsTypes="AA">
                                      <p:cBhvr>
                                        <p:cTn id="4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74" y="0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-0.43594 2.59259E-6 " pathEditMode="relative" rAng="0" ptsTypes="AA">
                                      <p:cBhvr>
                                        <p:cTn id="4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06" y="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-0.33577 -1.85185E-6 " pathEditMode="relative" rAng="0" ptsTypes="AA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788" y="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5185E-6 L -0.57188 -1.85185E-6 " pathEditMode="relative" rAng="0" ptsTypes="AA">
                                      <p:cBhvr>
                                        <p:cTn id="51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594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5185E-6 L -0.57188 -1.85185E-6 " pathEditMode="relative" rAng="0" ptsTypes="AA">
                                      <p:cBhvr>
                                        <p:cTn id="53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594" y="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0.43906 2.59259E-6 " pathEditMode="relative" rAng="0" ptsTypes="AA">
                                      <p:cBhvr>
                                        <p:cTn id="55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44" y="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96296E-6 L 0.62813 2.96296E-6 " pathEditMode="relative" rAng="0" ptsTypes="AA">
                                      <p:cBhvr>
                                        <p:cTn id="5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06" y="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96296E-6 L 0.42465 -2.96296E-6 " pathEditMode="relative" rAng="0" ptsTypes="AA">
                                      <p:cBhvr>
                                        <p:cTn id="5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33" y="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xit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53" presetClass="exit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53" presetClass="exit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53" presetClass="exit" presetSubtype="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53" presetClass="exit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757" y="2130430"/>
            <a:ext cx="10367249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9515" y="3886200"/>
            <a:ext cx="853773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D5CD-DFFF-4228-A6F1-CA80F50E7108}" type="datetimeFigureOut">
              <a:rPr lang="zh-CN" altLang="en-US" smtClean="0"/>
              <a:pPr/>
              <a:t>2020/6/9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86460-792C-4481-AC63-8134EAEA15B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D5CD-DFFF-4228-A6F1-CA80F50E7108}" type="datetimeFigureOut">
              <a:rPr lang="zh-CN" altLang="en-US" smtClean="0"/>
              <a:pPr/>
              <a:t>2020/6/9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86460-792C-4481-AC63-8134EAEA15B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460" y="4406905"/>
            <a:ext cx="1036724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460" y="2906713"/>
            <a:ext cx="1036724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D5CD-DFFF-4228-A6F1-CA80F50E7108}" type="datetimeFigureOut">
              <a:rPr lang="zh-CN" altLang="en-US" smtClean="0"/>
              <a:pPr/>
              <a:t>2020/6/9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86460-792C-4481-AC63-8134EAEA15B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13118" y="1600205"/>
            <a:ext cx="721853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234937" y="1600205"/>
            <a:ext cx="722065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D5CD-DFFF-4228-A6F1-CA80F50E7108}" type="datetimeFigureOut">
              <a:rPr lang="zh-CN" altLang="en-US" smtClean="0"/>
              <a:pPr/>
              <a:t>2020/6/9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86460-792C-4481-AC63-8134EAEA15B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838" y="274638"/>
            <a:ext cx="1097708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838" y="1535113"/>
            <a:ext cx="538902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838" y="2174875"/>
            <a:ext cx="538902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5789" y="1535113"/>
            <a:ext cx="539113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5789" y="2174875"/>
            <a:ext cx="539113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D5CD-DFFF-4228-A6F1-CA80F50E7108}" type="datetimeFigureOut">
              <a:rPr lang="zh-CN" altLang="en-US" smtClean="0"/>
              <a:pPr/>
              <a:t>2020/6/9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86460-792C-4481-AC63-8134EAEA15B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D5CD-DFFF-4228-A6F1-CA80F50E7108}" type="datetimeFigureOut">
              <a:rPr lang="zh-CN" altLang="en-US" smtClean="0"/>
              <a:pPr/>
              <a:t>2020/6/9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86460-792C-4481-AC63-8134EAEA15B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D5CD-DFFF-4228-A6F1-CA80F50E7108}" type="datetimeFigureOut">
              <a:rPr lang="zh-CN" altLang="en-US" smtClean="0"/>
              <a:pPr/>
              <a:t>2020/6/9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86460-792C-4481-AC63-8134EAEA15B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841" y="273050"/>
            <a:ext cx="401265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8597" y="273054"/>
            <a:ext cx="68183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841" y="1435103"/>
            <a:ext cx="401265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D5CD-DFFF-4228-A6F1-CA80F50E7108}" type="datetimeFigureOut">
              <a:rPr lang="zh-CN" altLang="en-US" smtClean="0"/>
              <a:pPr/>
              <a:t>2020/6/9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86460-792C-4481-AC63-8134EAEA15B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75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756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1" y="6356352"/>
            <a:ext cx="2846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52B43-B6EC-4114-9FF3-1BEB90190FAF}" type="datetimeFigureOut">
              <a:rPr lang="zh-CN" altLang="en-US" smtClean="0"/>
              <a:pPr/>
              <a:t>2020/6/9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7189" y="6356352"/>
            <a:ext cx="38623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40775" y="6356352"/>
            <a:ext cx="2846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11AAC-D502-43D5-8589-3923B27100B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0" y="0"/>
            <a:ext cx="12196763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283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ransition spd="slow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838" y="274638"/>
            <a:ext cx="1097708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838" y="1600205"/>
            <a:ext cx="1097708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838" y="6356355"/>
            <a:ext cx="28459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FD5CD-DFFF-4228-A6F1-CA80F50E7108}" type="datetimeFigureOut">
              <a:rPr lang="zh-CN" altLang="en-US" smtClean="0"/>
              <a:pPr/>
              <a:t>2020/6/9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7228" y="6356355"/>
            <a:ext cx="38623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41015" y="6356355"/>
            <a:ext cx="28459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86460-792C-4481-AC63-8134EAEA15B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695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 bwMode="auto">
          <a:xfrm>
            <a:off x="-1" y="2302501"/>
            <a:ext cx="12196764" cy="2527151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587575" y="3862652"/>
            <a:ext cx="8759278" cy="67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itchFamily="34" charset="0"/>
                <a:ea typeface="微软雅黑" pitchFamily="34" charset="-122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itchFamily="34" charset="0"/>
                <a:ea typeface="微软雅黑" pitchFamily="34" charset="-122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itchFamily="34" charset="0"/>
                <a:ea typeface="微软雅黑" pitchFamily="34" charset="-122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itchFamily="34" charset="0"/>
                <a:ea typeface="微软雅黑" pitchFamily="34" charset="-122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itchFamily="34" charset="0"/>
                <a:ea typeface="微软雅黑" pitchFamily="34" charset="-122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itchFamily="34" charset="0"/>
                <a:ea typeface="微软雅黑" pitchFamily="34" charset="-122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itchFamily="34" charset="0"/>
                <a:ea typeface="微软雅黑" pitchFamily="34" charset="-122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algn="ctr"/>
            <a:r>
              <a:rPr lang="en-US" altLang="zh-CN" sz="3600" b="1" spc="26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2020</a:t>
            </a:r>
            <a:r>
              <a:rPr lang="zh-CN" altLang="en-US" sz="3600" b="1" spc="26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微软雅黑" pitchFamily="34" charset="-122"/>
                <a:ea typeface="微软雅黑" pitchFamily="34" charset="-122"/>
              </a:rPr>
              <a:t>年度</a:t>
            </a:r>
            <a:r>
              <a:rPr lang="zh-CN" altLang="en-US" sz="3600" b="1" spc="26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上</a:t>
            </a:r>
            <a:r>
              <a:rPr lang="zh-CN" altLang="en-US" sz="3600" b="1" spc="26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微软雅黑" pitchFamily="34" charset="-122"/>
                <a:ea typeface="微软雅黑" pitchFamily="34" charset="-122"/>
              </a:rPr>
              <a:t>半年工作总结</a:t>
            </a:r>
            <a:endParaRPr lang="zh-CN" sz="3600" b="1" spc="260" dirty="0">
              <a:solidFill>
                <a:schemeClr val="bg2">
                  <a:lumMod val="20000"/>
                  <a:lumOff val="8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平行四边形 4"/>
          <p:cNvSpPr/>
          <p:nvPr/>
        </p:nvSpPr>
        <p:spPr bwMode="auto">
          <a:xfrm>
            <a:off x="1123456" y="3701543"/>
            <a:ext cx="10153128" cy="45719"/>
          </a:xfrm>
          <a:prstGeom prst="parallelogram">
            <a:avLst>
              <a:gd name="adj" fmla="val 0"/>
            </a:avLst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pic>
        <p:nvPicPr>
          <p:cNvPr id="18" name="Picture 2" descr="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3689" t="22737" r="26039" b="40691"/>
          <a:stretch>
            <a:fillRect/>
          </a:stretch>
        </p:blipFill>
        <p:spPr bwMode="auto">
          <a:xfrm>
            <a:off x="152535" y="174291"/>
            <a:ext cx="761270" cy="78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3517138" y="2935094"/>
            <a:ext cx="4560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3600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*******学院（部门）</a:t>
            </a:r>
            <a:endParaRPr lang="zh-CN" altLang="en-US" sz="3600" b="1" dirty="0">
              <a:solidFill>
                <a:schemeClr val="bg2">
                  <a:lumMod val="20000"/>
                  <a:lumOff val="80000"/>
                </a:schemeClr>
              </a:solidFill>
              <a:latin typeface="微软雅黑" pitchFamily="34" charset="-122"/>
              <a:ea typeface="微软雅黑" pitchFamily="34" charset="-122"/>
              <a:cs typeface="Times New Roman" pitchFamily="18" charset="0"/>
            </a:endParaRPr>
          </a:p>
        </p:txBody>
      </p:sp>
      <p:pic>
        <p:nvPicPr>
          <p:cNvPr id="9" name="图片 3" descr="微信图片_20171120101152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3805" y="174291"/>
            <a:ext cx="2904707" cy="78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190312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Box 108"/>
          <p:cNvSpPr txBox="1"/>
          <p:nvPr/>
        </p:nvSpPr>
        <p:spPr>
          <a:xfrm>
            <a:off x="1519147" y="3121804"/>
            <a:ext cx="70070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二、下半年重点工作安排与特色性发展需求</a:t>
            </a:r>
            <a:endParaRPr lang="zh-CN" altLang="en-US" sz="28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5351637" y="535725"/>
            <a:ext cx="4700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b="1" dirty="0">
                <a:solidFill>
                  <a:srgbClr val="F8F8F8"/>
                </a:solidFill>
                <a:latin typeface="+mn-ea"/>
                <a:ea typeface="+mn-ea"/>
              </a:rPr>
              <a:t>2</a:t>
            </a:r>
            <a:endParaRPr lang="zh-CN" altLang="en-US" sz="3600" b="1" dirty="0">
              <a:solidFill>
                <a:srgbClr val="F8F8F8"/>
              </a:solidFill>
              <a:latin typeface="+mn-ea"/>
              <a:ea typeface="+mn-ea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1544785" y="4138462"/>
            <a:ext cx="27171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三、问题</a:t>
            </a:r>
            <a:r>
              <a:rPr lang="zh-CN" altLang="en-US" sz="2800" b="1" dirty="0">
                <a:latin typeface="微软雅黑" pitchFamily="34" charset="-122"/>
                <a:ea typeface="微软雅黑" pitchFamily="34" charset="-122"/>
              </a:rPr>
              <a:t>和举措</a:t>
            </a:r>
          </a:p>
        </p:txBody>
      </p:sp>
      <p:sp>
        <p:nvSpPr>
          <p:cNvPr id="60" name="Freeform 6"/>
          <p:cNvSpPr>
            <a:spLocks/>
          </p:cNvSpPr>
          <p:nvPr/>
        </p:nvSpPr>
        <p:spPr bwMode="auto">
          <a:xfrm flipH="1">
            <a:off x="118657" y="490050"/>
            <a:ext cx="2811372" cy="837340"/>
          </a:xfrm>
          <a:custGeom>
            <a:avLst/>
            <a:gdLst/>
            <a:ahLst/>
            <a:cxnLst/>
            <a:rect l="l" t="t" r="r" b="b"/>
            <a:pathLst>
              <a:path w="621232" h="2527151">
                <a:moveTo>
                  <a:pt x="621232" y="0"/>
                </a:moveTo>
                <a:lnTo>
                  <a:pt x="0" y="0"/>
                </a:lnTo>
                <a:lnTo>
                  <a:pt x="0" y="2527151"/>
                </a:lnTo>
                <a:lnTo>
                  <a:pt x="621232" y="2527151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dirty="0"/>
          </a:p>
        </p:txBody>
      </p:sp>
      <p:sp>
        <p:nvSpPr>
          <p:cNvPr id="89" name="TextBox 88"/>
          <p:cNvSpPr txBox="1"/>
          <p:nvPr/>
        </p:nvSpPr>
        <p:spPr>
          <a:xfrm>
            <a:off x="1489869" y="2060848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一、年度重点工作</a:t>
            </a:r>
            <a:r>
              <a:rPr lang="zh-CN" altLang="en-US" sz="2800" b="1" dirty="0">
                <a:latin typeface="微软雅黑" pitchFamily="34" charset="-122"/>
                <a:ea typeface="微软雅黑" pitchFamily="34" charset="-122"/>
              </a:rPr>
              <a:t>落实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情况（截止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6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月</a:t>
            </a:r>
            <a:r>
              <a:rPr lang="en-US" altLang="zh-CN" sz="2800" b="1" dirty="0" smtClean="0">
                <a:latin typeface="微软雅黑" pitchFamily="34" charset="-122"/>
                <a:ea typeface="微软雅黑" pitchFamily="34" charset="-122"/>
              </a:rPr>
              <a:t>30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日）</a:t>
            </a:r>
            <a:endParaRPr lang="zh-CN" altLang="en-US" sz="28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60372" y="633198"/>
            <a:ext cx="2744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8F8F8"/>
                </a:solidFill>
                <a:latin typeface="微软雅黑" pitchFamily="34" charset="-122"/>
                <a:ea typeface="微软雅黑" pitchFamily="34" charset="-122"/>
              </a:rPr>
              <a:t>汇报内容</a:t>
            </a:r>
            <a:endParaRPr lang="zh-CN" altLang="en-US" sz="2800" b="1" dirty="0">
              <a:solidFill>
                <a:srgbClr val="F8F8F8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60680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Box 76"/>
          <p:cNvSpPr txBox="1"/>
          <p:nvPr/>
        </p:nvSpPr>
        <p:spPr>
          <a:xfrm>
            <a:off x="204172" y="260648"/>
            <a:ext cx="680186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b="1" dirty="0" smtClean="0">
                <a:solidFill>
                  <a:srgbClr val="C00000"/>
                </a:solidFill>
                <a:latin typeface="微软雅黑"/>
                <a:ea typeface="微软雅黑"/>
              </a:rPr>
              <a:t>一、年度重点工作落实情况（截止</a:t>
            </a:r>
            <a:r>
              <a:rPr lang="en-US" altLang="zh-CN" sz="2600" b="1" dirty="0" smtClean="0">
                <a:solidFill>
                  <a:srgbClr val="C00000"/>
                </a:solidFill>
                <a:latin typeface="微软雅黑"/>
                <a:ea typeface="微软雅黑"/>
              </a:rPr>
              <a:t>6</a:t>
            </a:r>
            <a:r>
              <a:rPr lang="zh-CN" altLang="en-US" sz="2600" b="1" dirty="0" smtClean="0">
                <a:solidFill>
                  <a:srgbClr val="C00000"/>
                </a:solidFill>
                <a:latin typeface="微软雅黑"/>
                <a:ea typeface="微软雅黑"/>
              </a:rPr>
              <a:t>月</a:t>
            </a:r>
            <a:r>
              <a:rPr lang="en-US" altLang="zh-CN" sz="2600" b="1" dirty="0" smtClean="0">
                <a:solidFill>
                  <a:srgbClr val="C00000"/>
                </a:solidFill>
                <a:latin typeface="微软雅黑"/>
                <a:ea typeface="微软雅黑"/>
              </a:rPr>
              <a:t>30</a:t>
            </a:r>
            <a:r>
              <a:rPr lang="zh-CN" altLang="en-US" sz="2600" b="1" dirty="0" smtClean="0">
                <a:solidFill>
                  <a:srgbClr val="C00000"/>
                </a:solidFill>
                <a:latin typeface="微软雅黑"/>
                <a:ea typeface="微软雅黑"/>
              </a:rPr>
              <a:t>日）</a:t>
            </a:r>
            <a:endParaRPr lang="en-US" altLang="zh-CN" sz="2600" b="1" dirty="0" smtClean="0">
              <a:solidFill>
                <a:srgbClr val="C00000"/>
              </a:solidFill>
              <a:latin typeface="微软雅黑"/>
              <a:ea typeface="微软雅黑"/>
            </a:endParaRPr>
          </a:p>
        </p:txBody>
      </p:sp>
      <p:sp>
        <p:nvSpPr>
          <p:cNvPr id="83" name="Freeform 6"/>
          <p:cNvSpPr>
            <a:spLocks/>
          </p:cNvSpPr>
          <p:nvPr/>
        </p:nvSpPr>
        <p:spPr bwMode="auto">
          <a:xfrm rot="16200000" flipH="1">
            <a:off x="5964934" y="-5210803"/>
            <a:ext cx="266892" cy="12196763"/>
          </a:xfrm>
          <a:custGeom>
            <a:avLst/>
            <a:gdLst/>
            <a:ahLst/>
            <a:cxnLst/>
            <a:rect l="l" t="t" r="r" b="b"/>
            <a:pathLst>
              <a:path w="621232" h="2527151">
                <a:moveTo>
                  <a:pt x="621232" y="0"/>
                </a:moveTo>
                <a:lnTo>
                  <a:pt x="0" y="0"/>
                </a:lnTo>
                <a:lnTo>
                  <a:pt x="0" y="2527151"/>
                </a:lnTo>
                <a:lnTo>
                  <a:pt x="621232" y="2527151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dirty="0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6241258" y="2769989"/>
            <a:ext cx="342902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endParaRPr kumimoji="0" lang="en-US" altLang="zh-CN" sz="12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仿宋" pitchFamily="49" charset="-122"/>
              <a:ea typeface="仿宋" pitchFamily="49" charset="-122"/>
              <a:cs typeface="Calibri" pitchFamily="34" charset="0"/>
              <a:hlinkClick r:id="" action="ppaction://noaction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  <a:t/>
            </a:r>
            <a:br>
              <a: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</a:br>
            <a:endParaRPr kumimoji="0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graphicFrame>
        <p:nvGraphicFramePr>
          <p:cNvPr id="13" name="表格 12"/>
          <p:cNvGraphicFramePr>
            <a:graphicFrameLocks noGrp="1"/>
          </p:cNvGraphicFramePr>
          <p:nvPr>
            <p:extLst/>
          </p:nvPr>
        </p:nvGraphicFramePr>
        <p:xfrm>
          <a:off x="981696" y="1966279"/>
          <a:ext cx="10157245" cy="3118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5446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96144"/>
                <a:gridCol w="1228253"/>
              </a:tblGrid>
              <a:tr h="58901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序号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工作任务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任务来源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完成情况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完成效果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264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1</a:t>
                      </a:r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894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2</a:t>
                      </a:r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2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3</a:t>
                      </a:r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4</a:t>
                      </a:r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78121"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246150" y="1275987"/>
            <a:ext cx="540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dirty="0" smtClean="0">
                <a:latin typeface="微软雅黑"/>
                <a:ea typeface="微软雅黑"/>
              </a:rPr>
              <a:t>…………</a:t>
            </a:r>
            <a:r>
              <a:rPr lang="zh-CN" altLang="en-US" sz="2200" b="1" dirty="0" smtClean="0">
                <a:latin typeface="微软雅黑"/>
                <a:ea typeface="微软雅黑"/>
              </a:rPr>
              <a:t>学院（部门）重点工作完成情况</a:t>
            </a:r>
            <a:endParaRPr lang="en-US" altLang="zh-CN" sz="2200" b="1" dirty="0" smtClean="0">
              <a:latin typeface="微软雅黑"/>
              <a:ea typeface="微软雅黑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13805" y="5373216"/>
            <a:ext cx="982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注：任务来源：牵头学校党政工作</a:t>
            </a:r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要点、</a:t>
            </a:r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学院（部）重点</a:t>
            </a:r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工作</a:t>
            </a:r>
            <a:endParaRPr lang="zh-CN" altLang="en-US" sz="1600" b="1" dirty="0" smtClean="0">
              <a:latin typeface="仿宋" pitchFamily="49" charset="-122"/>
              <a:ea typeface="仿宋" pitchFamily="49" charset="-122"/>
            </a:endParaRPr>
          </a:p>
          <a:p>
            <a:r>
              <a:rPr lang="en-US" altLang="zh-CN" sz="1600" b="1" dirty="0" smtClean="0">
                <a:latin typeface="仿宋" pitchFamily="49" charset="-122"/>
                <a:ea typeface="仿宋" pitchFamily="49" charset="-122"/>
              </a:rPr>
              <a:t>    </a:t>
            </a:r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完成情况：以百分比数值显示工作完成进度</a:t>
            </a:r>
            <a:endParaRPr lang="en-US" altLang="zh-CN" sz="1600" b="1" dirty="0" smtClean="0">
              <a:latin typeface="仿宋" pitchFamily="49" charset="-122"/>
              <a:ea typeface="仿宋" pitchFamily="49" charset="-122"/>
            </a:endParaRPr>
          </a:p>
          <a:p>
            <a:r>
              <a:rPr lang="en-US" altLang="zh-CN" sz="1600" b="1" dirty="0" smtClean="0">
                <a:latin typeface="仿宋" pitchFamily="49" charset="-122"/>
                <a:ea typeface="仿宋" pitchFamily="49" charset="-122"/>
              </a:rPr>
              <a:t>    </a:t>
            </a:r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完成效果：结合纵、横向进行比较，以量化数据体现成效</a:t>
            </a:r>
            <a:endParaRPr lang="en-US" altLang="zh-CN" sz="1600" b="1" dirty="0" smtClean="0">
              <a:latin typeface="仿宋" pitchFamily="49" charset="-122"/>
              <a:ea typeface="仿宋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76699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434085" y="1484784"/>
            <a:ext cx="46805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200" b="1" dirty="0" smtClean="0">
                <a:latin typeface="微软雅黑"/>
                <a:ea typeface="微软雅黑"/>
              </a:rPr>
              <a:t>部门预算执行情况（截止</a:t>
            </a:r>
            <a:r>
              <a:rPr lang="en-US" altLang="zh-CN" sz="2200" b="1" dirty="0" smtClean="0">
                <a:latin typeface="微软雅黑"/>
                <a:ea typeface="微软雅黑"/>
              </a:rPr>
              <a:t>6</a:t>
            </a:r>
            <a:r>
              <a:rPr lang="zh-CN" altLang="en-US" sz="2200" b="1" dirty="0" smtClean="0">
                <a:latin typeface="微软雅黑"/>
                <a:ea typeface="微软雅黑"/>
              </a:rPr>
              <a:t>月</a:t>
            </a:r>
            <a:r>
              <a:rPr lang="en-US" altLang="zh-CN" sz="2200" b="1" dirty="0" smtClean="0">
                <a:latin typeface="微软雅黑"/>
                <a:ea typeface="微软雅黑"/>
              </a:rPr>
              <a:t>30</a:t>
            </a:r>
            <a:r>
              <a:rPr lang="zh-CN" altLang="en-US" sz="2200" b="1" dirty="0" smtClean="0">
                <a:latin typeface="微软雅黑"/>
                <a:ea typeface="微软雅黑"/>
              </a:rPr>
              <a:t>日）</a:t>
            </a:r>
            <a:endParaRPr lang="en-US" altLang="zh-CN" sz="2200" b="1" dirty="0" smtClean="0">
              <a:latin typeface="微软雅黑"/>
              <a:ea typeface="微软雅黑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7741" y="260648"/>
            <a:ext cx="418576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b="1" dirty="0" smtClean="0">
                <a:solidFill>
                  <a:srgbClr val="C00000"/>
                </a:solidFill>
                <a:latin typeface="微软雅黑"/>
                <a:ea typeface="微软雅黑"/>
              </a:rPr>
              <a:t>一、年度重点工作落实情况</a:t>
            </a:r>
            <a:endParaRPr lang="en-US" altLang="zh-CN" sz="2600" b="1" dirty="0" smtClean="0">
              <a:solidFill>
                <a:srgbClr val="C00000"/>
              </a:solidFill>
              <a:latin typeface="微软雅黑"/>
              <a:ea typeface="微软雅黑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/>
          </p:nvPr>
        </p:nvGraphicFramePr>
        <p:xfrm>
          <a:off x="1129829" y="2119907"/>
          <a:ext cx="10009112" cy="3037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800200"/>
              </a:tblGrid>
              <a:tr h="71352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序号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经费类型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预算金额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执行率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409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1</a:t>
                      </a:r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302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2</a:t>
                      </a:r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40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2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3</a:t>
                      </a:r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8237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4</a:t>
                      </a:r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24918"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9" name="Freeform 6"/>
          <p:cNvSpPr>
            <a:spLocks/>
          </p:cNvSpPr>
          <p:nvPr/>
        </p:nvSpPr>
        <p:spPr bwMode="auto">
          <a:xfrm rot="16200000" flipH="1">
            <a:off x="5964934" y="-5210803"/>
            <a:ext cx="266892" cy="12196763"/>
          </a:xfrm>
          <a:custGeom>
            <a:avLst/>
            <a:gdLst/>
            <a:ahLst/>
            <a:cxnLst/>
            <a:rect l="l" t="t" r="r" b="b"/>
            <a:pathLst>
              <a:path w="621232" h="2527151">
                <a:moveTo>
                  <a:pt x="621232" y="0"/>
                </a:moveTo>
                <a:lnTo>
                  <a:pt x="0" y="0"/>
                </a:lnTo>
                <a:lnTo>
                  <a:pt x="0" y="2527151"/>
                </a:lnTo>
                <a:lnTo>
                  <a:pt x="621232" y="2527151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6241258" y="2769989"/>
            <a:ext cx="342902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endParaRPr kumimoji="0" lang="en-US" altLang="zh-CN" sz="12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仿宋" pitchFamily="49" charset="-122"/>
              <a:ea typeface="仿宋" pitchFamily="49" charset="-122"/>
              <a:cs typeface="Calibri" pitchFamily="34" charset="0"/>
              <a:hlinkClick r:id="" action="ppaction://noaction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  <a:t/>
            </a:r>
            <a:br>
              <a: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</a:br>
            <a:endParaRPr kumimoji="0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7741" y="272261"/>
            <a:ext cx="651973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二、下半年重点工作安排与特色性发展需求</a:t>
            </a:r>
            <a:endParaRPr lang="zh-CN" altLang="en-US" sz="2600" b="1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Freeform 6"/>
          <p:cNvSpPr>
            <a:spLocks/>
          </p:cNvSpPr>
          <p:nvPr/>
        </p:nvSpPr>
        <p:spPr bwMode="auto">
          <a:xfrm rot="16200000" flipH="1">
            <a:off x="5964934" y="-5210803"/>
            <a:ext cx="266892" cy="12196763"/>
          </a:xfrm>
          <a:custGeom>
            <a:avLst/>
            <a:gdLst/>
            <a:ahLst/>
            <a:cxnLst/>
            <a:rect l="l" t="t" r="r" b="b"/>
            <a:pathLst>
              <a:path w="621232" h="2527151">
                <a:moveTo>
                  <a:pt x="621232" y="0"/>
                </a:moveTo>
                <a:lnTo>
                  <a:pt x="0" y="0"/>
                </a:lnTo>
                <a:lnTo>
                  <a:pt x="0" y="2527151"/>
                </a:lnTo>
                <a:lnTo>
                  <a:pt x="621232" y="2527151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dirty="0"/>
          </a:p>
        </p:txBody>
      </p:sp>
      <p:graphicFrame>
        <p:nvGraphicFramePr>
          <p:cNvPr id="16" name="表格 15"/>
          <p:cNvGraphicFramePr>
            <a:graphicFrameLocks noGrp="1"/>
          </p:cNvGraphicFramePr>
          <p:nvPr>
            <p:extLst/>
          </p:nvPr>
        </p:nvGraphicFramePr>
        <p:xfrm>
          <a:off x="1057821" y="1725857"/>
          <a:ext cx="9577064" cy="3688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10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7560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39116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序号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b="1" kern="12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  <a:cs typeface="+mn-cs"/>
                        </a:rPr>
                        <a:t>重点工作安排与特色性发展</a:t>
                      </a:r>
                      <a:endParaRPr lang="zh-CN" altLang="en-US" sz="1600" b="1" kern="1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446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1</a:t>
                      </a:r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249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2</a:t>
                      </a:r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6446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2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3</a:t>
                      </a:r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1379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4</a:t>
                      </a:r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94363"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37523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enovo\Desktop\各类文件\图片\59b3OOOPIC6b.jpg"/>
          <p:cNvPicPr>
            <a:picLocks noChangeAspect="1" noChangeArrowheads="1"/>
          </p:cNvPicPr>
          <p:nvPr/>
        </p:nvPicPr>
        <p:blipFill>
          <a:blip r:embed="rId3" cstate="print"/>
          <a:srcRect l="5748" t="37547" r="68789" b="20370"/>
          <a:stretch>
            <a:fillRect/>
          </a:stretch>
        </p:blipFill>
        <p:spPr bwMode="auto">
          <a:xfrm>
            <a:off x="17092" y="1027098"/>
            <a:ext cx="815338" cy="1151894"/>
          </a:xfrm>
          <a:prstGeom prst="rect">
            <a:avLst/>
          </a:prstGeom>
          <a:noFill/>
        </p:spPr>
      </p:pic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6241258" y="2769989"/>
            <a:ext cx="342902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endParaRPr kumimoji="0" lang="en-US" altLang="zh-CN" sz="12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仿宋" pitchFamily="49" charset="-122"/>
              <a:ea typeface="仿宋" pitchFamily="49" charset="-122"/>
              <a:cs typeface="Calibri" pitchFamily="34" charset="0"/>
              <a:hlinkClick r:id="" action="ppaction://noaction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67325" algn="r"/>
              </a:tabLst>
            </a:pPr>
            <a:r>
              <a: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  <a:t/>
            </a:r>
            <a:br>
              <a: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</a:br>
            <a:endParaRPr kumimoji="0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0" name="燕尾形 4"/>
          <p:cNvSpPr/>
          <p:nvPr/>
        </p:nvSpPr>
        <p:spPr>
          <a:xfrm>
            <a:off x="2383605" y="4357694"/>
            <a:ext cx="993752" cy="42468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9845" tIns="29845" rIns="29845" bIns="29845" numCol="1" spcCol="1270" anchor="ctr" anchorCtr="0">
            <a:noAutofit/>
          </a:bodyPr>
          <a:lstStyle/>
          <a:p>
            <a:pPr lvl="0" algn="ctr" defTabSz="2089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zh-CN" sz="4700" dirty="0"/>
              <a:t>2</a:t>
            </a:r>
            <a:endParaRPr lang="zh-CN" altLang="en-US" sz="4700" kern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625773" y="260648"/>
            <a:ext cx="251863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三、问题</a:t>
            </a:r>
            <a:r>
              <a:rPr lang="zh-CN" altLang="en-US" sz="2600" b="1" dirty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和举措</a:t>
            </a:r>
          </a:p>
        </p:txBody>
      </p:sp>
      <p:sp>
        <p:nvSpPr>
          <p:cNvPr id="23" name="Freeform 6"/>
          <p:cNvSpPr>
            <a:spLocks/>
          </p:cNvSpPr>
          <p:nvPr/>
        </p:nvSpPr>
        <p:spPr bwMode="auto">
          <a:xfrm rot="16200000" flipH="1">
            <a:off x="5964934" y="-5210803"/>
            <a:ext cx="266892" cy="12196763"/>
          </a:xfrm>
          <a:custGeom>
            <a:avLst/>
            <a:gdLst/>
            <a:ahLst/>
            <a:cxnLst/>
            <a:rect l="l" t="t" r="r" b="b"/>
            <a:pathLst>
              <a:path w="621232" h="2527151">
                <a:moveTo>
                  <a:pt x="621232" y="0"/>
                </a:moveTo>
                <a:lnTo>
                  <a:pt x="0" y="0"/>
                </a:lnTo>
                <a:lnTo>
                  <a:pt x="0" y="2527151"/>
                </a:lnTo>
                <a:lnTo>
                  <a:pt x="621232" y="2527151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dirty="0"/>
          </a:p>
        </p:txBody>
      </p:sp>
      <p:graphicFrame>
        <p:nvGraphicFramePr>
          <p:cNvPr id="34" name="表格 33"/>
          <p:cNvGraphicFramePr>
            <a:graphicFrameLocks noGrp="1"/>
          </p:cNvGraphicFramePr>
          <p:nvPr>
            <p:extLst/>
          </p:nvPr>
        </p:nvGraphicFramePr>
        <p:xfrm>
          <a:off x="1273845" y="1556792"/>
          <a:ext cx="10225136" cy="4059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38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807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6805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序号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存在的问题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举措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676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1</a:t>
                      </a:r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3668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2</a:t>
                      </a:r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67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2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3</a:t>
                      </a:r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63302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200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4</a:t>
                      </a:r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21796"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07842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 bwMode="auto">
          <a:xfrm>
            <a:off x="-1" y="2165427"/>
            <a:ext cx="12196764" cy="2527151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26" name="矩形 25"/>
          <p:cNvSpPr/>
          <p:nvPr/>
        </p:nvSpPr>
        <p:spPr bwMode="auto">
          <a:xfrm>
            <a:off x="452537" y="2060848"/>
            <a:ext cx="196730" cy="26317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27" name="矩形 26"/>
          <p:cNvSpPr/>
          <p:nvPr/>
        </p:nvSpPr>
        <p:spPr bwMode="auto">
          <a:xfrm>
            <a:off x="3218061" y="2165425"/>
            <a:ext cx="196730" cy="26317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4730230" y="2892277"/>
            <a:ext cx="4911771" cy="968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itchFamily="34" charset="0"/>
                <a:ea typeface="微软雅黑" pitchFamily="34" charset="-122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itchFamily="34" charset="0"/>
                <a:ea typeface="微软雅黑" pitchFamily="34" charset="-122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itchFamily="34" charset="0"/>
                <a:ea typeface="微软雅黑" pitchFamily="34" charset="-122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itchFamily="34" charset="0"/>
                <a:ea typeface="微软雅黑" pitchFamily="34" charset="-122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itchFamily="34" charset="0"/>
                <a:ea typeface="微软雅黑" pitchFamily="34" charset="-122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itchFamily="34" charset="0"/>
                <a:ea typeface="微软雅黑" pitchFamily="34" charset="-122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itchFamily="34" charset="0"/>
                <a:ea typeface="微软雅黑" pitchFamily="34" charset="-122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algn="dist">
              <a:buFontTx/>
            </a:pPr>
            <a:r>
              <a:rPr lang="zh-CN" altLang="en-US" sz="9000" b="1" kern="0">
                <a:solidFill>
                  <a:srgbClr val="F8F8F8"/>
                </a:solidFill>
                <a:latin typeface="+mj-ea"/>
              </a:rPr>
              <a:t>谢谢</a:t>
            </a:r>
            <a:r>
              <a:rPr lang="en-US" altLang="zh-CN" sz="9000" b="1" kern="0">
                <a:solidFill>
                  <a:srgbClr val="F8F8F8"/>
                </a:solidFill>
                <a:latin typeface="+mj-ea"/>
              </a:rPr>
              <a:t>!</a:t>
            </a:r>
            <a:endParaRPr lang="zh-CN" sz="9000" b="1" kern="0" dirty="0">
              <a:solidFill>
                <a:srgbClr val="F8F8F8"/>
              </a:solidFill>
              <a:latin typeface="+mj-ea"/>
            </a:endParaRPr>
          </a:p>
        </p:txBody>
      </p:sp>
      <p:sp>
        <p:nvSpPr>
          <p:cNvPr id="6" name="矩形 5"/>
          <p:cNvSpPr/>
          <p:nvPr/>
        </p:nvSpPr>
        <p:spPr bwMode="auto">
          <a:xfrm>
            <a:off x="649267" y="2165427"/>
            <a:ext cx="2568794" cy="2527151"/>
          </a:xfrm>
          <a:prstGeom prst="rect">
            <a:avLst/>
          </a:prstGeom>
          <a:solidFill>
            <a:srgbClr val="FF954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1800" b="0" i="0" u="none" strike="noStrike" cap="none" normalizeH="0" baseline="0" dirty="0">
              <a:ln>
                <a:noFill/>
              </a:ln>
              <a:solidFill>
                <a:srgbClr val="FF954E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pic>
        <p:nvPicPr>
          <p:cNvPr id="8" name="图片 7" descr="94E58PICbxj_1024.jpg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49267" y="2699033"/>
            <a:ext cx="2568794" cy="1451369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20976573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"/>
</p:tagLst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12385</TotalTime>
  <Pages>0</Pages>
  <Words>196</Words>
  <Characters>0</Characters>
  <Application>Microsoft Office PowerPoint</Application>
  <DocSecurity>0</DocSecurity>
  <PresentationFormat>自定义</PresentationFormat>
  <Lines>0</Lines>
  <Paragraphs>60</Paragraphs>
  <Slides>7</Slides>
  <Notes>6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9" baseType="lpstr">
      <vt:lpstr>自定义设计方案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DELL</cp:lastModifiedBy>
  <cp:revision>956</cp:revision>
  <cp:lastPrinted>2020-06-10T00:01:45Z</cp:lastPrinted>
  <dcterms:created xsi:type="dcterms:W3CDTF">2013-01-25T01:44:32Z</dcterms:created>
  <dcterms:modified xsi:type="dcterms:W3CDTF">2020-06-10T00:15:04Z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2052-9.1.0.4429</vt:lpwstr>
  </property>
</Properties>
</file>